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7"/>
  </p:notesMasterIdLst>
  <p:handoutMasterIdLst>
    <p:handoutMasterId r:id="rId48"/>
  </p:handoutMasterIdLst>
  <p:sldIdLst>
    <p:sldId id="718" r:id="rId6"/>
    <p:sldId id="713" r:id="rId7"/>
    <p:sldId id="680" r:id="rId8"/>
    <p:sldId id="681" r:id="rId9"/>
    <p:sldId id="721" r:id="rId10"/>
    <p:sldId id="682" r:id="rId11"/>
    <p:sldId id="684" r:id="rId12"/>
    <p:sldId id="686" r:id="rId13"/>
    <p:sldId id="687" r:id="rId14"/>
    <p:sldId id="676" r:id="rId15"/>
    <p:sldId id="689" r:id="rId16"/>
    <p:sldId id="690" r:id="rId17"/>
    <p:sldId id="691" r:id="rId18"/>
    <p:sldId id="694" r:id="rId19"/>
    <p:sldId id="695" r:id="rId20"/>
    <p:sldId id="696" r:id="rId21"/>
    <p:sldId id="697" r:id="rId22"/>
    <p:sldId id="698" r:id="rId23"/>
    <p:sldId id="699" r:id="rId24"/>
    <p:sldId id="727" r:id="rId25"/>
    <p:sldId id="693" r:id="rId26"/>
    <p:sldId id="716" r:id="rId27"/>
    <p:sldId id="717" r:id="rId28"/>
    <p:sldId id="702" r:id="rId29"/>
    <p:sldId id="703" r:id="rId30"/>
    <p:sldId id="704" r:id="rId31"/>
    <p:sldId id="705" r:id="rId32"/>
    <p:sldId id="726" r:id="rId33"/>
    <p:sldId id="722" r:id="rId34"/>
    <p:sldId id="706" r:id="rId35"/>
    <p:sldId id="723" r:id="rId36"/>
    <p:sldId id="729" r:id="rId37"/>
    <p:sldId id="725" r:id="rId38"/>
    <p:sldId id="724" r:id="rId39"/>
    <p:sldId id="711" r:id="rId40"/>
    <p:sldId id="712" r:id="rId41"/>
    <p:sldId id="709" r:id="rId42"/>
    <p:sldId id="628" r:id="rId43"/>
    <p:sldId id="710" r:id="rId44"/>
    <p:sldId id="720" r:id="rId45"/>
    <p:sldId id="719"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ldId id="718"/>
            <p14:sldId id="713"/>
            <p14:sldId id="680"/>
            <p14:sldId id="681"/>
            <p14:sldId id="721"/>
            <p14:sldId id="682"/>
            <p14:sldId id="684"/>
            <p14:sldId id="686"/>
            <p14:sldId id="687"/>
            <p14:sldId id="676"/>
            <p14:sldId id="689"/>
            <p14:sldId id="690"/>
            <p14:sldId id="691"/>
            <p14:sldId id="694"/>
            <p14:sldId id="695"/>
            <p14:sldId id="696"/>
            <p14:sldId id="697"/>
            <p14:sldId id="698"/>
            <p14:sldId id="699"/>
            <p14:sldId id="727"/>
            <p14:sldId id="693"/>
            <p14:sldId id="716"/>
            <p14:sldId id="717"/>
            <p14:sldId id="702"/>
            <p14:sldId id="703"/>
            <p14:sldId id="704"/>
            <p14:sldId id="705"/>
            <p14:sldId id="726"/>
            <p14:sldId id="722"/>
            <p14:sldId id="706"/>
            <p14:sldId id="723"/>
            <p14:sldId id="729"/>
            <p14:sldId id="725"/>
            <p14:sldId id="724"/>
            <p14:sldId id="711"/>
            <p14:sldId id="712"/>
            <p14:sldId id="709"/>
            <p14:sldId id="628"/>
            <p14:sldId id="710"/>
            <p14:sldId id="720"/>
            <p14:sldId id="719"/>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AE"/>
    <a:srgbClr val="03A2B1"/>
    <a:srgbClr val="0051A2"/>
    <a:srgbClr val="006BA6"/>
    <a:srgbClr val="01A7B1"/>
    <a:srgbClr val="00C1B6"/>
    <a:srgbClr val="6DE3D3"/>
    <a:srgbClr val="6DE3DF"/>
    <a:srgbClr val="66B4C3"/>
    <a:srgbClr val="6D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8" autoAdjust="0"/>
    <p:restoredTop sz="91352" autoAdjust="0"/>
  </p:normalViewPr>
  <p:slideViewPr>
    <p:cSldViewPr snapToGrid="0" snapToObjects="1" showGuides="1">
      <p:cViewPr varScale="1">
        <p:scale>
          <a:sx n="100" d="100"/>
          <a:sy n="100" d="100"/>
        </p:scale>
        <p:origin x="1368" y="16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2896381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09767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[KRISTIAN] – Show guide here.</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37220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176479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761950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17123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904915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98394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796268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80477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5877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02700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83661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318269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97061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5960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174979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662292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050300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469101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24079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846656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Sometimes you might have some data which is little different than what you intend to use in your maps.</a:t>
            </a:r>
          </a:p>
          <a:p>
            <a:r>
              <a:rPr lang="en-US" b="0" dirty="0"/>
              <a:t>This is where Arcade comes in very handy. </a:t>
            </a:r>
          </a:p>
          <a:p>
            <a:r>
              <a:rPr lang="en-US" b="0" dirty="0"/>
              <a:t>Arcade is a very simple expression language that you can use in your maps, to provide an extra bit of logic, to make them a little more dynamic. </a:t>
            </a:r>
          </a:p>
          <a:p>
            <a:r>
              <a:rPr lang="en-US" b="0" dirty="0"/>
              <a:t>That logic can be used for changing how labels are shown or changing how symbols are rendered.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00747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3566304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Popup template app</a:t>
            </a:r>
          </a:p>
          <a:p>
            <a:r>
              <a:rPr lang="en-US" dirty="0"/>
              <a:t>Smart mapping workflows</a:t>
            </a:r>
          </a:p>
          <a:p>
            <a:r>
              <a:rPr lang="en-US" dirty="0"/>
              <a:t>Policy apps (talk to Jim H)</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859396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4204329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685718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var</a:t>
            </a:r>
            <a:r>
              <a:rPr lang="en-US" dirty="0"/>
              <a:t> </a:t>
            </a:r>
            <a:r>
              <a:rPr lang="en-US" dirty="0" err="1"/>
              <a:t>arcadeFields</a:t>
            </a:r>
            <a:r>
              <a:rPr lang="en-US" dirty="0"/>
              <a:t> = </a:t>
            </a:r>
            <a:r>
              <a:rPr lang="en-US" dirty="0" err="1"/>
              <a:t>fields.map</a:t>
            </a:r>
            <a:r>
              <a:rPr lang="en-US" dirty="0"/>
              <a:t>( f =&gt; `$feature.${f}` ).reduce( (</a:t>
            </a:r>
            <a:r>
              <a:rPr lang="en-US" dirty="0" err="1"/>
              <a:t>a,c,i</a:t>
            </a:r>
            <a:r>
              <a:rPr lang="en-US" dirty="0"/>
              <a:t>) =&gt; `${a} + ${c}`)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4150393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327040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710524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88940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 big headache with any language or</a:t>
            </a:r>
            <a:r>
              <a:rPr lang="en-GB" baseline="0" dirty="0"/>
              <a:t> script expression.. Whether it is an Excel Formula, ActionScript, JavaScript or C# is where to find resources.</a:t>
            </a:r>
          </a:p>
          <a:p>
            <a:endParaRPr lang="en-GB" baseline="0" dirty="0"/>
          </a:p>
          <a:p>
            <a:r>
              <a:rPr lang="en-GB" baseline="0" dirty="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2432638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64177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Arcade is absolutely not a Full programming language or a Scripting language. It is never intended to replace languages like python or </a:t>
            </a:r>
            <a:r>
              <a:rPr lang="en-GB" dirty="0" err="1"/>
              <a:t>javascript</a:t>
            </a:r>
            <a:r>
              <a:rPr lang="en-GB" dirty="0"/>
              <a:t>. </a:t>
            </a:r>
          </a:p>
          <a:p>
            <a:r>
              <a:rPr lang="en-GB" dirty="0"/>
              <a:t>It</a:t>
            </a:r>
            <a:r>
              <a:rPr lang="en-GB" baseline="0" dirty="0"/>
              <a:t> is just an expression language whose</a:t>
            </a:r>
            <a:r>
              <a:rPr lang="en-GB" dirty="0"/>
              <a:t> goal is to be simple, secure, lightweight and portable.</a:t>
            </a:r>
          </a:p>
          <a:p>
            <a:r>
              <a:rPr lang="en-GB" dirty="0"/>
              <a:t>You can think of Arcade as a parallel to cell calculation in an Excel spreadsheet. that cell calculation is an extra bit of capability that an Excel spreadsheet has. </a:t>
            </a:r>
          </a:p>
          <a:p>
            <a:r>
              <a:rPr lang="en-GB" dirty="0"/>
              <a:t>In the same way, you can use arcade in your maps to give that little bit of added functionality. </a:t>
            </a:r>
          </a:p>
          <a:p>
            <a:r>
              <a:rPr lang="en-GB" dirty="0"/>
              <a:t>Another way to think about Arcade is as a calculator. It is simply intended to take input values, evaluate them and return the output value. That is all it can do. It literally just calculates something for you.</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31564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a:p>
        </p:txBody>
      </p:sp>
    </p:spTree>
    <p:extLst>
      <p:ext uri="{BB962C8B-B14F-4D97-AF65-F5344CB8AC3E}">
        <p14:creationId xmlns:p14="http://schemas.microsoft.com/office/powerpoint/2010/main" val="38552483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315225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Now let us take a look at a very simple use case. When you look at this test app, on your first glance, it is not very clear what all these random values are. These are actually air temperatures at various locations. </a:t>
            </a:r>
          </a:p>
          <a:p>
            <a:r>
              <a:rPr lang="en-GB" baseline="0" dirty="0"/>
              <a:t>This data is retrieved from this weather stations service. We are using the TEMP field values as the labels in our map. So here the data you have is a little different than what you intend to use in you map. </a:t>
            </a:r>
          </a:p>
          <a:p>
            <a:r>
              <a:rPr lang="en-GB" baseline="0" dirty="0"/>
              <a:t>Now to make this map more readable we can use arcade to round these values and append the Fahrenheit unit at the end of the string. </a:t>
            </a:r>
          </a:p>
          <a:p>
            <a:r>
              <a:rPr lang="en-GB" baseline="0" dirty="0"/>
              <a:t>[In the code] Now I disable this </a:t>
            </a:r>
            <a:r>
              <a:rPr lang="en-GB" baseline="0" dirty="0" err="1"/>
              <a:t>labelExpression</a:t>
            </a:r>
            <a:r>
              <a:rPr lang="en-GB" baseline="0" dirty="0"/>
              <a:t> and use arcade expression in </a:t>
            </a:r>
            <a:r>
              <a:rPr lang="en-GB" baseline="0" dirty="0" err="1"/>
              <a:t>labelExpressionInfo</a:t>
            </a:r>
            <a:r>
              <a:rPr lang="en-GB" baseline="0" dirty="0"/>
              <a:t>. The $feature is a global variable in arcade that can be used to access the fields of a feature in a given layer. Round is arcade method to round a given value just like </a:t>
            </a:r>
            <a:r>
              <a:rPr lang="en-GB" baseline="0" dirty="0" err="1"/>
              <a:t>Math.round</a:t>
            </a:r>
            <a:r>
              <a:rPr lang="en-GB" baseline="0" dirty="0"/>
              <a:t> in </a:t>
            </a:r>
            <a:r>
              <a:rPr lang="en-GB" baseline="0" dirty="0" err="1"/>
              <a:t>javascript</a:t>
            </a:r>
            <a:r>
              <a:rPr lang="en-GB" baseline="0" dirty="0"/>
              <a:t>. And just like JavaScript string concatenation, you can append the unit to the output value. Now the map is more clearer that we are seeing map with temperature values. </a:t>
            </a:r>
          </a:p>
          <a:p>
            <a:r>
              <a:rPr lang="en-GB" baseline="0" dirty="0"/>
              <a:t>Now in certain parts of the world you might want to view the temperature in Celsius rather than in Fahrenheit. Now again, Arcade can be used to convert the values from Fahrenheit to Celsius and append the unit at the end of the string. </a:t>
            </a:r>
          </a:p>
          <a:p>
            <a:r>
              <a:rPr lang="en-GB" baseline="0" dirty="0"/>
              <a:t>[In the code] So here, </a:t>
            </a:r>
            <a:r>
              <a:rPr lang="en-GB" baseline="0" dirty="0" err="1"/>
              <a:t>i</a:t>
            </a:r>
            <a:r>
              <a:rPr lang="en-GB" baseline="0" dirty="0"/>
              <a:t> have already applied the conversion formula to convert field values in Fahrenheit to Celsius. Now this extra bit of logic or capability has made your map more dynamic.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05248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asked this question a lot, why we have created another language when there are so many to choose from.</a:t>
            </a:r>
          </a:p>
          <a:p>
            <a:r>
              <a:rPr lang="en-US" dirty="0"/>
              <a:t> We really did think long and hard before embarking on writing Arcade. </a:t>
            </a:r>
          </a:p>
          <a:p>
            <a:r>
              <a:rPr lang="en-US" dirty="0"/>
              <a:t>The development team did not start out to write a new language. But there are some specific problems that we are trying to solve. </a:t>
            </a:r>
          </a:p>
          <a:p>
            <a:r>
              <a:rPr lang="en-US" dirty="0"/>
              <a:t>No matter how much we looked around for alternatives, the problems that we are looking to solve were not suited to different languages that are out there.</a:t>
            </a:r>
          </a:p>
          <a:p>
            <a:r>
              <a:rPr lang="en-US" dirty="0"/>
              <a:t>To best explain this, we need to look at the ArcGIS platform.</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14451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ArcGIS platform, you create maps for solving a lot of different business problems with a lot of different visualizations. </a:t>
            </a:r>
          </a:p>
          <a:p>
            <a:r>
              <a:rPr lang="en-US" dirty="0"/>
              <a:t>And you might to want to share those maps with communities of users or public. </a:t>
            </a:r>
          </a:p>
          <a:p>
            <a:r>
              <a:rPr lang="en-US" dirty="0"/>
              <a:t>And when you share a map, it can be shared in different kinds of applications and devices. </a:t>
            </a:r>
          </a:p>
          <a:p>
            <a:r>
              <a:rPr lang="en-US" dirty="0"/>
              <a:t>And you might be using it in a desktop application like ArcGIS pro, or in a Website that uses JS API or in an runtime application like the  collector. So however you write your logic, we got to find a way to run it in different environments. </a:t>
            </a:r>
          </a:p>
          <a:p>
            <a:r>
              <a:rPr lang="en-US" dirty="0"/>
              <a:t>So portability is a key part that we are trying to achieve.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37748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for Mobile apps, the size of the executable is critical. </a:t>
            </a:r>
          </a:p>
          <a:p>
            <a:r>
              <a:rPr lang="en-US" dirty="0"/>
              <a:t>And the traditional scripting languages like python or JavaScript need huge engines to run the scripts. </a:t>
            </a:r>
          </a:p>
          <a:p>
            <a:r>
              <a:rPr lang="en-US" dirty="0"/>
              <a:t>So having a full scripting engine in your app adds a significant size to download. </a:t>
            </a:r>
          </a:p>
          <a:p>
            <a:r>
              <a:rPr lang="en-US" dirty="0"/>
              <a:t>Also the languages like python or JavaScript can do i/o operations like, they can access files, they can delete files and do many unauthorized actions. And that introduces security vulnerabilities. </a:t>
            </a:r>
          </a:p>
          <a:p>
            <a:r>
              <a:rPr lang="en-US" dirty="0"/>
              <a:t>Coming to the web, you don't want to run any arbitrary JavaScript in your application as it might introduce security vulnerabilities and  things like cross site scripting attacks. </a:t>
            </a:r>
          </a:p>
          <a:p>
            <a:r>
              <a:rPr lang="en-US" dirty="0"/>
              <a:t>This lead us to a set of goals for Arcade language.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034691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the goals that have driven the Arcade development today and will drive the future development. </a:t>
            </a:r>
          </a:p>
          <a:p>
            <a:r>
              <a:rPr lang="en-US" dirty="0"/>
              <a:t>The most important goal is that we want it to be portable. Write your logic once and run it in Pro or in a browser or in a mobile device. </a:t>
            </a:r>
          </a:p>
          <a:p>
            <a:r>
              <a:rPr lang="en-US" dirty="0"/>
              <a:t>And we also want it to be secure with no chance of changing the environment in which it is running. So Arcade is a very locked down language that can only do, what its functions are listed to do. And none of these functions will allow you to access anything from the device.</a:t>
            </a:r>
          </a:p>
          <a:p>
            <a:r>
              <a:rPr lang="en-US" dirty="0"/>
              <a:t>Another primary goal is that we want it to lightweight. A </a:t>
            </a:r>
            <a:r>
              <a:rPr lang="en-US"/>
              <a:t>really small language </a:t>
            </a:r>
            <a:r>
              <a:rPr lang="en-US" dirty="0"/>
              <a:t>that can be quickly downloaded to the client and executed really fast. </a:t>
            </a:r>
          </a:p>
          <a:p>
            <a:r>
              <a:rPr lang="en-US" dirty="0"/>
              <a:t>When we are creating this language we want it to be Geospatial first. So the Geospatial concepts are treated as first class members.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415751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3/2/19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evelopers.arcgis.com/arcade/guide/profil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developers.arcgis.com/arcade/guide/types/#feat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Esri/arcade-expressions/" TargetMode="External"/><Relationship Id="rId3" Type="http://schemas.openxmlformats.org/officeDocument/2006/relationships/image" Target="../media/image5.png"/><Relationship Id="rId7" Type="http://schemas.openxmlformats.org/officeDocument/2006/relationships/hyperlink" Target="https://www.esri.com/arcgis-blog/?s=#&amp;tag=arcade-expression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developers.arcgis.com/javascript/latest/guide/arcade/index.html" TargetMode="External"/><Relationship Id="rId5" Type="http://schemas.openxmlformats.org/officeDocument/2006/relationships/hyperlink" Target="https://developers.arcgis.com/arcade/playground/" TargetMode="External"/><Relationship Id="rId4" Type="http://schemas.openxmlformats.org/officeDocument/2006/relationships/hyperlink" Target="https://developers.arcgis.com/arcade"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2.png"/><Relationship Id="rId4" Type="http://schemas.openxmlformats.org/officeDocument/2006/relationships/diagramData" Target="../diagrams/data2.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914400"/>
          </a:xfrm>
        </p:spPr>
        <p:txBody>
          <a:bodyPr/>
          <a:lstStyle/>
          <a:p>
            <a:pPr algn="l"/>
            <a:r>
              <a:rPr lang="en-US" sz="1800" dirty="0">
                <a:cs typeface="Avenir LT Std 65 Medium" charset="0"/>
              </a:rPr>
              <a:t>Kristian Ekenes &amp; </a:t>
            </a:r>
            <a:r>
              <a:rPr lang="en-US" sz="1800" dirty="0" err="1">
                <a:cs typeface="Avenir LT Std 65 Medium" charset="0"/>
              </a:rPr>
              <a:t>MohanRaj</a:t>
            </a:r>
            <a:r>
              <a:rPr lang="en-US" sz="1800" dirty="0">
                <a:cs typeface="Avenir LT Std 65 Medium" charset="0"/>
              </a:rPr>
              <a:t> </a:t>
            </a:r>
            <a:r>
              <a:rPr lang="en-US" sz="1800" dirty="0" err="1">
                <a:cs typeface="Avenir LT Std 65 Medium" charset="0"/>
              </a:rPr>
              <a:t>Balumuri</a:t>
            </a:r>
            <a:endParaRPr lang="en-US" sz="1800" dirty="0">
              <a:cs typeface="Avenir LT Std 65 Medium" charset="0"/>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GB" sz="4000" dirty="0">
                <a:cs typeface="AvenirNext LT Pro Demi"/>
              </a:rPr>
              <a:t>ArcGIS API for JavaScript: Using Arcade with your Apps</a:t>
            </a:r>
            <a:endParaRPr lang="en-US" sz="4000" b="0" dirty="0"/>
          </a:p>
        </p:txBody>
      </p:sp>
    </p:spTree>
    <p:extLst>
      <p:ext uri="{BB962C8B-B14F-4D97-AF65-F5344CB8AC3E}">
        <p14:creationId xmlns:p14="http://schemas.microsoft.com/office/powerpoint/2010/main" val="111927707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Language Overview</a:t>
            </a:r>
            <a:endParaRPr lang="en-US" sz="5400" dirty="0"/>
          </a:p>
        </p:txBody>
      </p:sp>
    </p:spTree>
    <p:extLst>
      <p:ext uri="{BB962C8B-B14F-4D97-AF65-F5344CB8AC3E}">
        <p14:creationId xmlns:p14="http://schemas.microsoft.com/office/powerpoint/2010/main" val="314263327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6B72CA-F778-CB4C-A786-2E3B7ECA0DD1}"/>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D1F5A25E-62FF-C24E-B3FC-DC84D6831C8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0C832461-4BC9-7D44-B8AC-955B8FAC256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32223192-88D7-FA4E-94C4-171EC8DF5C5E}"/>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b="1" dirty="0"/>
              <a:t>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10046677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81CFCC-09A7-8340-AB30-BE70BF56DA2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587DDB45-DBAB-1745-AF18-53EE4F050A7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1294FC9B-1DDB-7842-BAF0-41587D0B6C1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82C8CB94-0C0E-404E-8DE6-9099045A0B0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67991208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6B3EDB-EE5F-C742-BBCF-35C576D882C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EF341EC6-254D-F343-BCF7-7EE8F4AB1F5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423D259-EF96-304C-BE18-8F2E8118BE4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03BFF75C-DF82-A841-8495-A98AC3AA37A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49324644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40358D-E05B-1D41-B80D-F4A0B86AE617}"/>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2645C700-C582-1341-8464-174368377C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id="{4C63BFC4-B848-EA44-B111-5E5A34DCBB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id="{E062D967-5DA3-104B-91E7-8E879E8FE2D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128502414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BB4623-FB1B-7B42-8CC9-99C89FE133CD}"/>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2AB227F-3CFF-8B47-A6F8-D7407F2B8AB9}"/>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AF9DF91-06B5-F949-84C7-720BB618422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95543F7A-ACB1-1041-8D53-FD0C6D1E6A7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7508612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5263D8-CBAA-574A-AA05-8E3EBFA5E506}"/>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1ED1BAF-0CC0-1741-A334-F2540E618B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F8C3FAB-B6E3-8447-A6C0-BE1E95AB18B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10C0C74-7055-F145-8376-C0EFF20635B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8457156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5E5060-E2E9-AC43-AA41-D2CD1B6F03B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E5E073A-1594-2745-AB3F-13EFB79392F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CCDAB52-2C3E-F14C-8B5B-1EF0671BF7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9F47E12-B4FD-4343-8E9B-FF9CF20DD4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991419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81102-7391-4041-8AC9-3EE0E503223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CE59381F-CAE7-5E4C-927B-3E16A29AAF0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04A2A42-544B-174C-A6E5-2CED2F66200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56EEF898-C98D-FC47-89C7-3E9EDE2D46A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300093533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720174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1CD753-352C-D44E-A34B-2895BFDA469B}"/>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027BCFDB-2AF2-CF4F-8287-CADC17ABBC1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3468CB1E-701A-2748-8296-1E3026D38D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AD701237-997C-3447-8501-7B3D1F3CA27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994410" y="1488360"/>
            <a:ext cx="10826496" cy="492443"/>
          </a:xfrm>
        </p:spPr>
        <p:txBody>
          <a:bodyPr/>
          <a:lstStyle/>
          <a:p>
            <a:r>
              <a:rPr lang="en-GB" sz="3200" dirty="0"/>
              <a:t>Session Goals</a:t>
            </a:r>
          </a:p>
        </p:txBody>
      </p:sp>
      <p:sp>
        <p:nvSpPr>
          <p:cNvPr id="11" name="Content Placeholder 2"/>
          <p:cNvSpPr>
            <a:spLocks noGrp="1"/>
          </p:cNvSpPr>
          <p:nvPr>
            <p:ph sz="half" idx="2"/>
          </p:nvPr>
        </p:nvSpPr>
        <p:spPr>
          <a:xfrm>
            <a:off x="1299550" y="2373830"/>
            <a:ext cx="5268128" cy="2102148"/>
          </a:xfrm>
        </p:spPr>
        <p:txBody>
          <a:bodyPr/>
          <a:lstStyle/>
          <a:p>
            <a:r>
              <a:rPr lang="en-US" sz="2400" dirty="0"/>
              <a:t>Overview of Arcade</a:t>
            </a:r>
          </a:p>
          <a:p>
            <a:pPr marL="0" indent="0">
              <a:buNone/>
            </a:pPr>
            <a:endParaRPr lang="en-US" sz="2400" dirty="0"/>
          </a:p>
          <a:p>
            <a:r>
              <a:rPr lang="en-US" sz="2400" dirty="0"/>
              <a:t>Using Arcade in the ArcGIS JS API</a:t>
            </a:r>
          </a:p>
          <a:p>
            <a:endParaRPr lang="en-US" sz="2400" dirty="0"/>
          </a:p>
          <a:p>
            <a:r>
              <a:rPr lang="en-US" sz="2400" dirty="0"/>
              <a:t>Take your apps to the next level</a:t>
            </a:r>
            <a:endParaRPr lang="en-US" sz="2000" dirty="0"/>
          </a:p>
          <a:p>
            <a:endParaRPr lang="en-US" dirty="0"/>
          </a:p>
        </p:txBody>
      </p:sp>
    </p:spTree>
    <p:extLst>
      <p:ext uri="{BB962C8B-B14F-4D97-AF65-F5344CB8AC3E}">
        <p14:creationId xmlns:p14="http://schemas.microsoft.com/office/powerpoint/2010/main" val="207648724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5" y="2180835"/>
            <a:ext cx="6632870" cy="758327"/>
          </a:xfrm>
        </p:spPr>
        <p:txBody>
          <a:bodyPr/>
          <a:lstStyle/>
          <a:p>
            <a:pPr>
              <a:lnSpc>
                <a:spcPts val="5800"/>
              </a:lnSpc>
            </a:pPr>
            <a:r>
              <a:rPr lang="en-US" sz="5400" dirty="0">
                <a:ea typeface="Avenir LT Std 55 Roman" charset="0"/>
                <a:cs typeface="Avenir LT Std 55 Roman" charset="0"/>
              </a:rPr>
              <a:t>Profiles</a:t>
            </a:r>
            <a:endParaRPr lang="en-US" sz="5400" dirty="0"/>
          </a:p>
        </p:txBody>
      </p:sp>
    </p:spTree>
    <p:extLst>
      <p:ext uri="{BB962C8B-B14F-4D97-AF65-F5344CB8AC3E}">
        <p14:creationId xmlns:p14="http://schemas.microsoft.com/office/powerpoint/2010/main" val="60747188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98BEB98-A725-794F-9F0D-2BD172FB04C4}"/>
              </a:ext>
            </a:extLst>
          </p:cNvPr>
          <p:cNvGrpSpPr/>
          <p:nvPr/>
        </p:nvGrpSpPr>
        <p:grpSpPr>
          <a:xfrm>
            <a:off x="-43251" y="0"/>
            <a:ext cx="12252401" cy="6858000"/>
            <a:chOff x="-43251" y="0"/>
            <a:chExt cx="12252401" cy="6858000"/>
          </a:xfrm>
        </p:grpSpPr>
        <p:sp>
          <p:nvSpPr>
            <p:cNvPr id="19" name="Rectangle 18">
              <a:extLst>
                <a:ext uri="{FF2B5EF4-FFF2-40B4-BE49-F238E27FC236}">
                  <a16:creationId xmlns:a16="http://schemas.microsoft.com/office/drawing/2014/main" id="{A230F5ED-BC81-5342-B54F-BE298F4E20F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id="{7F4EDD83-1C7B-9D41-9836-8F6FA3DF244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id="{62A1270B-48EE-054D-BC7F-0E5A0894557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4"/>
              </a:rPr>
              <a:t>Profiles</a:t>
            </a:r>
            <a:endParaRPr lang="en-US" sz="3200" dirty="0"/>
          </a:p>
        </p:txBody>
      </p:sp>
      <p:pic>
        <p:nvPicPr>
          <p:cNvPr id="15" name="Picture 1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defines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315266" y="1517388"/>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12849" y="2710149"/>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1314567" y="2757658"/>
            <a:ext cx="2020200" cy="758844"/>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358854" y="1470340"/>
            <a:ext cx="2383898" cy="84373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8291027" y="4144823"/>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8291027" y="2780562"/>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8291027" y="1365578"/>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1989284" y="3878118"/>
            <a:ext cx="299835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33" name="TextBox 32">
            <a:extLst>
              <a:ext uri="{FF2B5EF4-FFF2-40B4-BE49-F238E27FC236}">
                <a16:creationId xmlns:a16="http://schemas.microsoft.com/office/drawing/2014/main" id="{EAF73D95-6D72-7E44-8B80-92005FEA3121}"/>
              </a:ext>
            </a:extLst>
          </p:cNvPr>
          <p:cNvSpPr txBox="1"/>
          <p:nvPr/>
        </p:nvSpPr>
        <p:spPr>
          <a:xfrm>
            <a:off x="1898381" y="5426049"/>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publicly documented</a:t>
            </a:r>
          </a:p>
        </p:txBody>
      </p:sp>
    </p:spTree>
    <p:extLst>
      <p:ext uri="{BB962C8B-B14F-4D97-AF65-F5344CB8AC3E}">
        <p14:creationId xmlns:p14="http://schemas.microsoft.com/office/powerpoint/2010/main" val="2936598452"/>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9C9A556-B442-CF46-9536-FD5B0ACCFD25}"/>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CF071234-E668-9D4C-A9FF-50D02FD7D79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8453631F-3431-8240-861C-0CAD5B79848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37534ABF-6FE2-6E4B-864C-9296B088EE7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6917334" y="1757363"/>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4"/>
          <a:srcRect l="3522" r="3522"/>
          <a:stretch>
            <a:fillRect/>
          </a:stretch>
        </p:blipFill>
        <p:spPr>
          <a:prstGeom prst="rect">
            <a:avLst/>
          </a:prstGeom>
        </p:spPr>
      </p:pic>
    </p:spTree>
    <p:extLst>
      <p:ext uri="{BB962C8B-B14F-4D97-AF65-F5344CB8AC3E}">
        <p14:creationId xmlns:p14="http://schemas.microsoft.com/office/powerpoint/2010/main" val="52935041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43373DC-CEAD-7846-A2EA-DA6B1D5318BA}"/>
              </a:ext>
            </a:extLst>
          </p:cNvPr>
          <p:cNvGrpSpPr/>
          <p:nvPr/>
        </p:nvGrpSpPr>
        <p:grpSpPr>
          <a:xfrm>
            <a:off x="-43251" y="0"/>
            <a:ext cx="12252401" cy="6858000"/>
            <a:chOff x="-43251" y="0"/>
            <a:chExt cx="12252401" cy="6858000"/>
          </a:xfrm>
        </p:grpSpPr>
        <p:sp>
          <p:nvSpPr>
            <p:cNvPr id="22" name="Rectangle 21">
              <a:extLst>
                <a:ext uri="{FF2B5EF4-FFF2-40B4-BE49-F238E27FC236}">
                  <a16:creationId xmlns:a16="http://schemas.microsoft.com/office/drawing/2014/main" id="{71740166-C80C-7D4E-9D38-44BBFE917B3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keyart3">
              <a:extLst>
                <a:ext uri="{FF2B5EF4-FFF2-40B4-BE49-F238E27FC236}">
                  <a16:creationId xmlns:a16="http://schemas.microsoft.com/office/drawing/2014/main" id="{26EAFAAF-BCEC-E340-8835-0F8BC5B750C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4" name="shading (lower right)">
              <a:extLst>
                <a:ext uri="{FF2B5EF4-FFF2-40B4-BE49-F238E27FC236}">
                  <a16:creationId xmlns:a16="http://schemas.microsoft.com/office/drawing/2014/main" id="{5F155723-EB3B-D04A-B78F-EC03C6D150F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5" name="Rectangle 24"/>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6" name="Title 1"/>
          <p:cNvSpPr txBox="1">
            <a:spLocks/>
          </p:cNvSpPr>
          <p:nvPr/>
        </p:nvSpPr>
        <p:spPr>
          <a:xfrm>
            <a:off x="650964" y="2072600"/>
            <a:ext cx="4800992"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ArcGIS JS API</a:t>
            </a:r>
            <a:endParaRPr lang="en-US" dirty="0"/>
          </a:p>
        </p:txBody>
      </p:sp>
      <p:sp>
        <p:nvSpPr>
          <p:cNvPr id="27" name="Rectangle 26"/>
          <p:cNvSpPr/>
          <p:nvPr/>
        </p:nvSpPr>
        <p:spPr bwMode="auto">
          <a:xfrm>
            <a:off x="5860412"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3.27</a:t>
            </a:r>
          </a:p>
        </p:txBody>
      </p:sp>
      <p:sp>
        <p:nvSpPr>
          <p:cNvPr id="32" name="Rectangle 31"/>
          <p:cNvSpPr/>
          <p:nvPr/>
        </p:nvSpPr>
        <p:spPr bwMode="auto">
          <a:xfrm>
            <a:off x="8784391"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3"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4.10</a:t>
            </a:r>
          </a:p>
        </p:txBody>
      </p:sp>
      <p:sp>
        <p:nvSpPr>
          <p:cNvPr id="34" name="Rectangle 3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5" name="Picture 3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3.27  and 4.10 JavaScript API</a:t>
            </a:r>
          </a:p>
        </p:txBody>
      </p:sp>
      <p:sp>
        <p:nvSpPr>
          <p:cNvPr id="38" name="Rectangle 37"/>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9" name="Rectangle 38"/>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40" name="Rectangle 39"/>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1" name="Rectangle 40"/>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69805718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70A9F2-F397-A642-9F2E-BF16990494AB}"/>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15BABC08-83A9-D444-A68B-E7FA445B4AC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A84BF054-6204-D843-9FF9-029C9F4439D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C2C68C25-FD0A-8F4B-BBD8-A67F1A1CA25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375744689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E6AE1D1-D1C4-1E4F-9696-C7586D189C6C}"/>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F257729C-7B6F-124A-86BC-81450D457D5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BE034D8-2083-1241-8A5C-1E2A5A10ACB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BF88568-B1F6-B64C-9BD0-C0767DAB336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369332"/>
          </a:xfrm>
        </p:spPr>
        <p:txBody>
          <a:bodyPr/>
          <a:lstStyle/>
          <a:p>
            <a:r>
              <a:rPr lang="en-US" dirty="0"/>
              <a:t>ESRI JS API  :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69461885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1F0DC2E-22F8-1A4F-A241-C05F55113224}"/>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A44D9A5B-E355-224A-9260-A0728C5153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424E8D45-5B79-5E40-99B3-12D6DDE211D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B93EC8E3-5EA1-6B45-A303-84B866A861E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dirty="0"/>
              <a:t>Arcade Expressions can be used For Labeling</a:t>
            </a:r>
            <a:br>
              <a:rPr lang="en-US" dirty="0"/>
            </a:br>
            <a:endParaRPr lang="en-US" dirty="0"/>
          </a:p>
        </p:txBody>
      </p:sp>
    </p:spTree>
    <p:extLst>
      <p:ext uri="{BB962C8B-B14F-4D97-AF65-F5344CB8AC3E}">
        <p14:creationId xmlns:p14="http://schemas.microsoft.com/office/powerpoint/2010/main" val="139197324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4B87845-FDA2-1748-B8C2-D453B7F48593}"/>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4B26A6E-BBE9-0946-B24C-439B6E18584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0FBF23E-DF99-914E-A4DD-64C0CE0315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0C5147F-9E55-F049-B297-D4EE31BD533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73814173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538324" y="1676776"/>
            <a:ext cx="7728505" cy="2231380"/>
          </a:xfrm>
        </p:spPr>
        <p:txBody>
          <a:bodyPr/>
          <a:lstStyle/>
          <a:p>
            <a:pPr>
              <a:lnSpc>
                <a:spcPts val="5800"/>
              </a:lnSpc>
            </a:pPr>
            <a:r>
              <a:rPr lang="en-US" sz="5400" dirty="0">
                <a:ea typeface="Avenir LT Std 55 Roman" charset="0"/>
                <a:cs typeface="Avenir LT Std 55 Roman" charset="0"/>
              </a:rPr>
              <a:t>New Features</a:t>
            </a:r>
            <a:br>
              <a:rPr lang="en-US" sz="5400" dirty="0">
                <a:ea typeface="Avenir LT Std 55 Roman" charset="0"/>
                <a:cs typeface="Avenir LT Std 55 Roman" charset="0"/>
              </a:rPr>
            </a:br>
            <a:r>
              <a:rPr lang="en-US" sz="5400" dirty="0">
                <a:ea typeface="Avenir LT Std 55 Roman" charset="0"/>
                <a:cs typeface="Avenir LT Std 55 Roman" charset="0"/>
              </a:rPr>
              <a:t>Since last Dev Summit</a:t>
            </a:r>
            <a:endParaRPr lang="en-US" sz="5400" dirty="0"/>
          </a:p>
        </p:txBody>
      </p:sp>
    </p:spTree>
    <p:extLst>
      <p:ext uri="{BB962C8B-B14F-4D97-AF65-F5344CB8AC3E}">
        <p14:creationId xmlns:p14="http://schemas.microsoft.com/office/powerpoint/2010/main" val="410470581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err="1"/>
              <a:t>FeatureSet</a:t>
            </a:r>
            <a:r>
              <a:rPr lang="en-US" sz="3200" dirty="0"/>
              <a:t> Functions</a:t>
            </a:r>
          </a:p>
        </p:txBody>
      </p:sp>
      <p:sp>
        <p:nvSpPr>
          <p:cNvPr id="7" name="Content Placeholder 2"/>
          <p:cNvSpPr>
            <a:spLocks noGrp="1"/>
          </p:cNvSpPr>
          <p:nvPr>
            <p:ph sz="half" idx="2"/>
          </p:nvPr>
        </p:nvSpPr>
        <p:spPr>
          <a:xfrm>
            <a:off x="495300" y="4168901"/>
            <a:ext cx="10369296" cy="1239890"/>
          </a:xfrm>
        </p:spPr>
        <p:txBody>
          <a:bodyPr/>
          <a:lstStyle/>
          <a:p>
            <a:pPr lvl="1"/>
            <a:r>
              <a:rPr lang="en-US" sz="2400" dirty="0"/>
              <a:t>Represents a connection to a set of </a:t>
            </a:r>
            <a:r>
              <a:rPr lang="en-US" sz="2400" dirty="0">
                <a:hlinkClick r:id="rId4"/>
              </a:rPr>
              <a:t>Features</a:t>
            </a:r>
            <a:r>
              <a:rPr lang="en-US" sz="2400" dirty="0"/>
              <a:t> in memory or in a server</a:t>
            </a:r>
          </a:p>
          <a:p>
            <a:pPr lvl="1"/>
            <a:r>
              <a:rPr lang="en-US" sz="2800" dirty="0"/>
              <a:t>Lazy, </a:t>
            </a:r>
            <a:r>
              <a:rPr lang="en-US" sz="2800" dirty="0" err="1"/>
              <a:t>iterable</a:t>
            </a:r>
            <a:r>
              <a:rPr lang="en-US" sz="28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89164982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488B13B-E057-D547-BCC8-25D92486E82F}"/>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E0164027-4300-B148-AF27-16234ED8F6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BA2CB9D1-ACD2-7D48-8142-A0A5434CCA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7DCB13D1-6187-0E45-9D6E-C7D8B2776B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1"/>
          <p:cNvSpPr txBox="1">
            <a:spLocks/>
          </p:cNvSpPr>
          <p:nvPr/>
        </p:nvSpPr>
        <p:spPr>
          <a:xfrm>
            <a:off x="856704" y="2650333"/>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is Arcade?</a:t>
            </a:r>
            <a:endParaRPr lang="en-US" dirty="0"/>
          </a:p>
        </p:txBody>
      </p:sp>
      <p:sp>
        <p:nvSpPr>
          <p:cNvPr id="14" name="TextBox 13"/>
          <p:cNvSpPr txBox="1"/>
          <p:nvPr/>
        </p:nvSpPr>
        <p:spPr>
          <a:xfrm>
            <a:off x="5160610" y="430039"/>
            <a:ext cx="6411317" cy="417295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a:t>An expression language primarily designed for ArcGIS web maps and web scenes</a:t>
            </a:r>
          </a:p>
          <a:p>
            <a:pPr marL="742950" lvl="1" indent="-285750" eaLnBrk="0" hangingPunct="0">
              <a:buFont typeface="Arial"/>
              <a:buChar char="•"/>
            </a:pPr>
            <a:r>
              <a:rPr lang="en-US" sz="2800" dirty="0"/>
              <a:t>ArcGIS Pro</a:t>
            </a:r>
          </a:p>
          <a:p>
            <a:pPr marL="742950" lvl="1" indent="-285750" eaLnBrk="0" hangingPunct="0">
              <a:buFont typeface="Arial"/>
              <a:buChar char="•"/>
            </a:pPr>
            <a:r>
              <a:rPr lang="en-US" sz="2800" dirty="0"/>
              <a:t>Runtime SDKs</a:t>
            </a:r>
          </a:p>
          <a:p>
            <a:pPr marL="742950" lvl="1" indent="-285750" eaLnBrk="0" hangingPunct="0">
              <a:buFont typeface="Arial"/>
              <a:buChar char="•"/>
            </a:pPr>
            <a:r>
              <a:rPr lang="en-US" sz="2800" dirty="0"/>
              <a:t>JavaScript API</a:t>
            </a:r>
          </a:p>
          <a:p>
            <a:pPr marL="742950" lvl="1" indent="-285750" eaLnBrk="0" hangingPunct="0">
              <a:buFont typeface="Arial"/>
              <a:buChar char="•"/>
            </a:pPr>
            <a:r>
              <a:rPr lang="en-US" sz="2800" dirty="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a:t>Used to provide extra bit of logic to make a map more dynamic</a:t>
            </a:r>
            <a:endParaRPr lang="en-US" sz="2800" dirty="0"/>
          </a:p>
        </p:txBody>
      </p:sp>
    </p:spTree>
    <p:extLst>
      <p:ext uri="{BB962C8B-B14F-4D97-AF65-F5344CB8AC3E}">
        <p14:creationId xmlns:p14="http://schemas.microsoft.com/office/powerpoint/2010/main" val="13011059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73176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AE524E39-1FF4-EE4E-9641-E100F0D24853}"/>
              </a:ext>
            </a:extLst>
          </p:cNvPr>
          <p:cNvGrpSpPr/>
          <p:nvPr/>
        </p:nvGrpSpPr>
        <p:grpSpPr>
          <a:xfrm>
            <a:off x="-109748" y="0"/>
            <a:ext cx="12301748" cy="6881826"/>
            <a:chOff x="-92598" y="-16008"/>
            <a:chExt cx="12301748" cy="6881826"/>
          </a:xfrm>
        </p:grpSpPr>
        <p:sp>
          <p:nvSpPr>
            <p:cNvPr id="6" name="Rectangle 5">
              <a:extLst>
                <a:ext uri="{FF2B5EF4-FFF2-40B4-BE49-F238E27FC236}">
                  <a16:creationId xmlns:a16="http://schemas.microsoft.com/office/drawing/2014/main" id="{0DBE13C4-CECE-7E47-9D1A-008757F16FBE}"/>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01E22CDA-01D8-2047-8837-4D215AC9A9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5F0C993A-9530-6244-96E5-55E117D5EE91}"/>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7F5CD70C-B000-DC4B-9414-0F693F86BA87}"/>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1997840"/>
            <a:ext cx="6632870" cy="1487587"/>
          </a:xfrm>
        </p:spPr>
        <p:txBody>
          <a:bodyPr/>
          <a:lstStyle/>
          <a:p>
            <a:pPr>
              <a:lnSpc>
                <a:spcPts val="5800"/>
              </a:lnSpc>
            </a:pPr>
            <a:r>
              <a:rPr lang="en-US" sz="5400" dirty="0">
                <a:ea typeface="Avenir LT Std 55 Roman" charset="0"/>
                <a:cs typeface="Avenir LT Std 55 Roman" charset="0"/>
              </a:rPr>
              <a:t>Generate Arcade for your users</a:t>
            </a:r>
            <a:endParaRPr lang="en-US" sz="5400" dirty="0"/>
          </a:p>
        </p:txBody>
      </p:sp>
      <p:sp>
        <p:nvSpPr>
          <p:cNvPr id="10" name="Title 8">
            <a:extLst>
              <a:ext uri="{FF2B5EF4-FFF2-40B4-BE49-F238E27FC236}">
                <a16:creationId xmlns:a16="http://schemas.microsoft.com/office/drawing/2014/main" id="{DCE2DBED-72C9-544F-9DE2-BB2697843AC6}"/>
              </a:ext>
            </a:extLst>
          </p:cNvPr>
          <p:cNvSpPr txBox="1">
            <a:spLocks/>
          </p:cNvSpPr>
          <p:nvPr/>
        </p:nvSpPr>
        <p:spPr>
          <a:xfrm>
            <a:off x="1279016" y="3478210"/>
            <a:ext cx="6632870" cy="65126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2800" b="0" dirty="0">
                <a:ea typeface="Avenir LT Std 55 Roman" charset="0"/>
                <a:cs typeface="Avenir LT Std 55 Roman" charset="0"/>
              </a:rPr>
              <a:t>Take your apps to the next level</a:t>
            </a:r>
            <a:endParaRPr lang="en-US" sz="2800" b="0" dirty="0"/>
          </a:p>
        </p:txBody>
      </p:sp>
    </p:spTree>
    <p:extLst>
      <p:ext uri="{BB962C8B-B14F-4D97-AF65-F5344CB8AC3E}">
        <p14:creationId xmlns:p14="http://schemas.microsoft.com/office/powerpoint/2010/main" val="269482248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185020504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4"/>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37399019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2" name="Picture 1">
            <a:extLst>
              <a:ext uri="{FF2B5EF4-FFF2-40B4-BE49-F238E27FC236}">
                <a16:creationId xmlns:a16="http://schemas.microsoft.com/office/drawing/2014/main" id="{55BDB940-FF79-4A46-8AA2-6443104A06A1}"/>
              </a:ext>
            </a:extLst>
          </p:cNvPr>
          <p:cNvPicPr>
            <a:picLocks noChangeAspect="1"/>
          </p:cNvPicPr>
          <p:nvPr/>
        </p:nvPicPr>
        <p:blipFill>
          <a:blip r:embed="rId4"/>
          <a:stretch>
            <a:fillRect/>
          </a:stretch>
        </p:blipFill>
        <p:spPr>
          <a:xfrm>
            <a:off x="251129" y="2786539"/>
            <a:ext cx="11689742" cy="2101850"/>
          </a:xfrm>
          <a:prstGeom prst="rect">
            <a:avLst/>
          </a:prstGeom>
        </p:spPr>
      </p:pic>
    </p:spTree>
    <p:extLst>
      <p:ext uri="{BB962C8B-B14F-4D97-AF65-F5344CB8AC3E}">
        <p14:creationId xmlns:p14="http://schemas.microsoft.com/office/powerpoint/2010/main" val="386074162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B9FC266B-47D3-E547-9EB6-EB2545D14CF5}"/>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id="{735FA537-F205-0448-A1A0-256810D729D9}"/>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1199453E-E37D-D942-A21B-5F73C87EBB7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7EE30EC7-CF66-1140-84CD-BA4CE88595A8}"/>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86385B25-861B-3545-BA2D-FA3BA7E4342A}"/>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Expression sharing</a:t>
            </a:r>
            <a:endParaRPr lang="en-US" sz="5400" dirty="0"/>
          </a:p>
        </p:txBody>
      </p:sp>
    </p:spTree>
    <p:extLst>
      <p:ext uri="{BB962C8B-B14F-4D97-AF65-F5344CB8AC3E}">
        <p14:creationId xmlns:p14="http://schemas.microsoft.com/office/powerpoint/2010/main" val="3379148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D60E5492-C966-5E49-AD97-D76BBAD93DFC}"/>
              </a:ext>
            </a:extLst>
          </p:cNvPr>
          <p:cNvGrpSpPr/>
          <p:nvPr/>
        </p:nvGrpSpPr>
        <p:grpSpPr>
          <a:xfrm>
            <a:off x="-92598" y="-16008"/>
            <a:ext cx="12301748" cy="6881826"/>
            <a:chOff x="-92598" y="-16008"/>
            <a:chExt cx="12301748" cy="6881826"/>
          </a:xfrm>
        </p:grpSpPr>
        <p:sp>
          <p:nvSpPr>
            <p:cNvPr id="7" name="Rectangle 6">
              <a:extLst>
                <a:ext uri="{FF2B5EF4-FFF2-40B4-BE49-F238E27FC236}">
                  <a16:creationId xmlns:a16="http://schemas.microsoft.com/office/drawing/2014/main" id="{E924DE84-8DCA-4F42-BB59-08734ACFEE72}"/>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1">
              <a:extLst>
                <a:ext uri="{FF2B5EF4-FFF2-40B4-BE49-F238E27FC236}">
                  <a16:creationId xmlns:a16="http://schemas.microsoft.com/office/drawing/2014/main" id="{50E9B41D-8729-3B4E-8101-ABB178C23B40}"/>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9" name="keyart2">
              <a:extLst>
                <a:ext uri="{FF2B5EF4-FFF2-40B4-BE49-F238E27FC236}">
                  <a16:creationId xmlns:a16="http://schemas.microsoft.com/office/drawing/2014/main" id="{420D73A9-E910-D043-9F93-865B8A321D66}"/>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0" name="shading (lower right)">
              <a:extLst>
                <a:ext uri="{FF2B5EF4-FFF2-40B4-BE49-F238E27FC236}">
                  <a16:creationId xmlns:a16="http://schemas.microsoft.com/office/drawing/2014/main" id="{7F28C0B1-15D6-1F41-A98A-09CE353D9475}"/>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Future</a:t>
            </a:r>
            <a:endParaRPr lang="en-US" sz="5400" dirty="0"/>
          </a:p>
        </p:txBody>
      </p:sp>
      <p:sp>
        <p:nvSpPr>
          <p:cNvPr id="6"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0138438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F0D9-172E-4B4C-A923-91FD08A9D315}"/>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id="{A08241A9-F62F-DF43-938B-B7C3DFBFCEFF}"/>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id="{36A07EFB-CEF3-544E-B943-C609A577C94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id="{5113D177-8095-004A-BB29-7990ECF0C9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582718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Adding Functions &amp; </a:t>
            </a:r>
          </a:p>
          <a:p>
            <a:pPr algn="l">
              <a:lnSpc>
                <a:spcPts val="6000"/>
              </a:lnSpc>
              <a:spcBef>
                <a:spcPts val="0"/>
              </a:spcBef>
            </a:pPr>
            <a:r>
              <a:rPr lang="en-GB" sz="4800" dirty="0"/>
              <a:t>Profiles</a:t>
            </a:r>
            <a:endParaRPr lang="en-US" sz="2000" dirty="0"/>
          </a:p>
        </p:txBody>
      </p:sp>
      <p:sp>
        <p:nvSpPr>
          <p:cNvPr id="13" name="Content Placeholder 1"/>
          <p:cNvSpPr txBox="1">
            <a:spLocks/>
          </p:cNvSpPr>
          <p:nvPr/>
        </p:nvSpPr>
        <p:spPr>
          <a:xfrm>
            <a:off x="359702" y="271780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dirty="0">
                <a:ea typeface="Avenir LT Std 45 Book" charset="0"/>
                <a:cs typeface="Avenir LT Std 45 Book" charset="0"/>
              </a:rPr>
              <a:t>Let us know what you need! </a:t>
            </a:r>
          </a:p>
        </p:txBody>
      </p:sp>
      <p:pic>
        <p:nvPicPr>
          <p:cNvPr id="2" name="Picture 1"/>
          <p:cNvPicPr>
            <a:picLocks noChangeAspect="1"/>
          </p:cNvPicPr>
          <p:nvPr/>
        </p:nvPicPr>
        <p:blipFill>
          <a:blip r:embed="rId4"/>
          <a:stretch>
            <a:fillRect/>
          </a:stretch>
        </p:blipFill>
        <p:spPr>
          <a:xfrm>
            <a:off x="4086225" y="1773440"/>
            <a:ext cx="7810500" cy="4039435"/>
          </a:xfrm>
          <a:prstGeom prst="rect">
            <a:avLst/>
          </a:prstGeom>
        </p:spPr>
      </p:pic>
    </p:spTree>
    <p:extLst>
      <p:ext uri="{BB962C8B-B14F-4D97-AF65-F5344CB8AC3E}">
        <p14:creationId xmlns:p14="http://schemas.microsoft.com/office/powerpoint/2010/main" val="185644089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FFC18D-8519-B847-BEE8-BBE67B59AA77}"/>
              </a:ext>
            </a:extLst>
          </p:cNvPr>
          <p:cNvGrpSpPr/>
          <p:nvPr/>
        </p:nvGrpSpPr>
        <p:grpSpPr>
          <a:xfrm>
            <a:off x="-43251" y="0"/>
            <a:ext cx="12252401" cy="6858000"/>
            <a:chOff x="-43251" y="0"/>
            <a:chExt cx="12252401" cy="6858000"/>
          </a:xfrm>
        </p:grpSpPr>
        <p:sp>
          <p:nvSpPr>
            <p:cNvPr id="17" name="Rectangle 16">
              <a:extLst>
                <a:ext uri="{FF2B5EF4-FFF2-40B4-BE49-F238E27FC236}">
                  <a16:creationId xmlns:a16="http://schemas.microsoft.com/office/drawing/2014/main" id="{7DDD127A-EA11-0E4A-9C7B-227470396188}"/>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id="{5C326693-7322-6C44-A9C1-2B435BAC008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9" name="shading (lower right)">
              <a:extLst>
                <a:ext uri="{FF2B5EF4-FFF2-40B4-BE49-F238E27FC236}">
                  <a16:creationId xmlns:a16="http://schemas.microsoft.com/office/drawing/2014/main" id="{81A3BCE4-D9FA-C94C-9AF3-E03EF607662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Parallelogram 1"/>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4"/>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a:solidFill>
                  <a:prstClr val="white"/>
                </a:solidFill>
              </a:rPr>
              <a:t>Finding Arcade Resources</a:t>
            </a:r>
            <a:br>
              <a:rPr lang="en-GB" sz="5400" dirty="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690927895"/>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C79AAC-D848-B945-8499-3EE992E041F4}"/>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B708287-1D21-8D49-BDE6-E50850B0EFD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FC25A622-BE0B-5746-8544-F535C5520FC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A50926A9-3C0D-B445-89C0-C8232680E4AB}"/>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4400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4"/>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5"/>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6"/>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rId7"/>
              </a:rPr>
              <a:t>https://www.esri.com/arcgis-blog/?s=#&amp;tag=arcade-expressions</a:t>
            </a:r>
            <a:endParaRPr lang="en-US" sz="1600" dirty="0"/>
          </a:p>
          <a:p>
            <a:pPr marL="0" indent="0">
              <a:spcAft>
                <a:spcPts val="300"/>
              </a:spcAft>
              <a:buNone/>
            </a:pPr>
            <a:endParaRPr lang="en-US" sz="1600" dirty="0"/>
          </a:p>
          <a:p>
            <a:pPr marL="0" indent="0">
              <a:spcAft>
                <a:spcPts val="300"/>
              </a:spcAft>
              <a:buNone/>
            </a:pPr>
            <a:r>
              <a:rPr lang="en-US" sz="1800" dirty="0">
                <a:solidFill>
                  <a:schemeClr val="tx2"/>
                </a:solidFill>
              </a:rPr>
              <a:t>Arcade Expression sharing repo</a:t>
            </a:r>
            <a:endParaRPr lang="en-US" sz="1800" dirty="0"/>
          </a:p>
          <a:p>
            <a:pPr marL="0" indent="0">
              <a:buNone/>
            </a:pPr>
            <a:r>
              <a:rPr lang="en-US" sz="1600" dirty="0">
                <a:hlinkClick r:id="rId8"/>
              </a:rPr>
              <a:t>https://github.com/Esri/arcade-expressions/</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43278117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27942F-C550-E64A-85B8-BDA366CEC105}"/>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4B893DFE-D6F4-4347-8805-F2251D8AE78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4D0A2303-4E3F-8D4D-BD04-C62D112AA82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C272C134-A053-EC49-8264-8B6236C36307}"/>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813404" y="1401300"/>
            <a:ext cx="10571287" cy="2124287"/>
          </a:xfrm>
        </p:spPr>
        <p:txBody>
          <a:bodyPr/>
          <a:lstStyle/>
          <a:p>
            <a:r>
              <a:rPr lang="en-GB" sz="2400" dirty="0"/>
              <a:t>Arcade is NOT intended to be a Full Programming / Scripting Language</a:t>
            </a:r>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endParaRPr lang="en-GB" sz="2000" dirty="0"/>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extLst>
              <p:ext uri="{D42A27DB-BD31-4B8C-83A1-F6EECF244321}">
                <p14:modId xmlns:p14="http://schemas.microsoft.com/office/powerpoint/2010/main" val="114619341"/>
              </p:ext>
            </p:extLst>
          </p:nvPr>
        </p:nvGraphicFramePr>
        <p:xfrm>
          <a:off x="1359499" y="3856501"/>
          <a:ext cx="9475470" cy="17699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958747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72593641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76337726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8DD88-045B-FB4E-95C9-8435F5932353}"/>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C5A05567-7020-E446-A3C3-032816BCF0F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9138166D-7FEE-8B4D-9E29-D6DDBCABC80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5876BE4F-1C87-C544-A53A-9BB649B5D4F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234870" y="2748258"/>
            <a:ext cx="3257630" cy="67050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US" sz="3200" dirty="0"/>
              <a:t>Unit Conversion</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331" y="858017"/>
            <a:ext cx="7909000" cy="5121492"/>
          </a:xfrm>
          <a:prstGeom prst="rect">
            <a:avLst/>
          </a:prstGeom>
        </p:spPr>
      </p:pic>
    </p:spTree>
    <p:extLst>
      <p:ext uri="{BB962C8B-B14F-4D97-AF65-F5344CB8AC3E}">
        <p14:creationId xmlns:p14="http://schemas.microsoft.com/office/powerpoint/2010/main" val="29039154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B164BFA9-7AD2-5547-B867-705F5EECA261}"/>
              </a:ext>
            </a:extLst>
          </p:cNvPr>
          <p:cNvGrpSpPr/>
          <p:nvPr/>
        </p:nvGrpSpPr>
        <p:grpSpPr>
          <a:xfrm>
            <a:off x="-43251" y="0"/>
            <a:ext cx="12252401" cy="6858000"/>
            <a:chOff x="-43251" y="0"/>
            <a:chExt cx="12252401" cy="6858000"/>
          </a:xfrm>
        </p:grpSpPr>
        <p:sp>
          <p:nvSpPr>
            <p:cNvPr id="13" name="Rectangle 12">
              <a:extLst>
                <a:ext uri="{FF2B5EF4-FFF2-40B4-BE49-F238E27FC236}">
                  <a16:creationId xmlns:a16="http://schemas.microsoft.com/office/drawing/2014/main" id="{D2B54F21-7A69-DF49-8967-D309722BD96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66B07767-5D7E-FD46-9179-C84A995293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another language?</a:t>
            </a:r>
            <a:endParaRPr lang="en-US" sz="2000" dirty="0"/>
          </a:p>
        </p:txBody>
      </p:sp>
    </p:spTree>
    <p:extLst>
      <p:ext uri="{BB962C8B-B14F-4D97-AF65-F5344CB8AC3E}">
        <p14:creationId xmlns:p14="http://schemas.microsoft.com/office/powerpoint/2010/main" val="380151245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12FBF390-CBF4-AA44-BEE7-04CB32BBD9A1}"/>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3880D4E7-733B-F94A-9B85-33A2ADAE042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24C3F9E7-6645-A94E-AAD1-72282BBDA5F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A86F96C1-D7DA-FA46-9D1B-66AA43D5021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691033620"/>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D61DF878-26BF-0A4D-A5B5-1FBC2FB0CA87}"/>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13493DD1-156A-694A-9328-350AAC1833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C739B0DA-8EB7-1845-96FE-18F380F9204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DF575390-CAB7-DB40-9286-3E5140BF149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aphicFrame>
        <p:nvGraphicFramePr>
          <p:cNvPr id="6"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4" descr="Image result for JavaScrip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050711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F80006-E73B-B645-BA43-53D9C0AA4853}"/>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1268FBC-B1BC-A74C-9B2F-A7490AFF4DE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21633214-FA7D-894C-8212-49B63EFB37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EEAF2A53-A74D-5E4C-A23A-45346E2C92C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1755351765"/>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Props1.xml><?xml version="1.0" encoding="utf-8"?>
<ds:datastoreItem xmlns:ds="http://schemas.openxmlformats.org/officeDocument/2006/customXml" ds:itemID="{81E133DB-697E-4C10-B192-8899027B1EC6}">
  <ds:schemaRefs>
    <ds:schemaRef ds:uri="http://schemas.microsoft.com/sharepoint/v3"/>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31CC4743-1CD8-4E65-B9C9-B2D97D941F63"/>
    <ds:schemaRef ds:uri="http://schemas.microsoft.com/sharepoint/v3/fields"/>
  </ds:schemaRefs>
</ds:datastoreItem>
</file>

<file path=customXml/itemProps2.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xml><?xml version="1.0" encoding="utf-8"?>
<ds:datastoreItem xmlns:ds="http://schemas.openxmlformats.org/officeDocument/2006/customXml" ds:itemID="{FCB18643-EB28-4B97-A99A-FC511C8BB61E}">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2973</Words>
  <Application>Microsoft Macintosh PowerPoint</Application>
  <PresentationFormat>Widescreen</PresentationFormat>
  <Paragraphs>494</Paragraphs>
  <Slides>41</Slides>
  <Notes>41</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PowerPoint Presentation</vt:lpstr>
      <vt:lpstr>Arcade Purpose</vt:lpstr>
      <vt:lpstr>PowerPoint Presentation</vt:lpstr>
      <vt:lpstr>PowerPoint Presentation</vt:lpstr>
      <vt:lpstr>ArcGIS: Make, Share, Anywhere</vt:lpstr>
      <vt:lpstr>ArcGIS: Make, Share, Anywhere - Challenges</vt:lpstr>
      <vt:lpstr>Arcade Goals</vt:lpstr>
      <vt:lpstr>Language Overview</vt:lpstr>
      <vt:lpstr>Arcade :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Profiles</vt:lpstr>
      <vt:lpstr>Global Variables and Profiles</vt:lpstr>
      <vt:lpstr>Exploring Profiles and Functions in the Playground</vt:lpstr>
      <vt:lpstr>PowerPoint Presentation</vt:lpstr>
      <vt:lpstr>ESRI JS API and Arcade Profiles</vt:lpstr>
      <vt:lpstr>ESRI JS API  : Arcade Expressions</vt:lpstr>
      <vt:lpstr>Arcade Expressions can be used For Labeling </vt:lpstr>
      <vt:lpstr>Practicalities:   Scripts in Script</vt:lpstr>
      <vt:lpstr>New Features Since last Dev Summit</vt:lpstr>
      <vt:lpstr>FeatureSet Functions</vt:lpstr>
      <vt:lpstr>Demos</vt:lpstr>
      <vt:lpstr>Generate Arcade for your users</vt:lpstr>
      <vt:lpstr>Demos</vt:lpstr>
      <vt:lpstr>Generate Arcade for your users</vt:lpstr>
      <vt:lpstr>Generate Arcade for your users</vt:lpstr>
      <vt:lpstr>Expression sharing</vt:lpstr>
      <vt:lpstr>Future</vt:lpstr>
      <vt:lpstr>PowerPoint Presentation</vt:lpstr>
      <vt:lpstr>PowerPoint Presentation</vt:lpstr>
      <vt:lpstr>Resources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2019-03-02T23:57:07Z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